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65" r:id="rId4"/>
    <p:sldId id="275" r:id="rId5"/>
    <p:sldId id="281" r:id="rId6"/>
    <p:sldId id="282" r:id="rId7"/>
    <p:sldId id="276" r:id="rId8"/>
    <p:sldId id="279" r:id="rId9"/>
    <p:sldId id="284" r:id="rId10"/>
    <p:sldId id="291" r:id="rId11"/>
    <p:sldId id="280" r:id="rId12"/>
    <p:sldId id="283" r:id="rId13"/>
    <p:sldId id="285" r:id="rId14"/>
    <p:sldId id="292" r:id="rId15"/>
    <p:sldId id="278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ndara" panose="020E0502030303020204" pitchFamily="34" charset="0"/>
        <a:ea typeface="幼圆" charset="0"/>
        <a:cs typeface="幼圆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 autoAdjust="0"/>
  </p:normalViewPr>
  <p:slideViewPr>
    <p:cSldViewPr>
      <p:cViewPr varScale="1">
        <p:scale>
          <a:sx n="74" d="100"/>
          <a:sy n="74" d="100"/>
        </p:scale>
        <p:origin x="84" y="7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/>
            </a:lvl1pPr>
          </a:lstStyle>
          <a:p>
            <a:fld id="{E5CC15ED-9DE9-4E14-B5AE-A85E2ADDAF76}" type="datetime1">
              <a:rPr lang="en-US" altLang="en-US"/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FB38A318-7E2D-4BE7-9CDC-120D53BAA3A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1C679EE8-8B53-4EB8-9F20-C4E2AEE83FAD}" type="datetime1">
              <a:rPr lang="en-US" altLang="en-US"/>
            </a:fld>
            <a:endParaRPr lang="en-US" altLang="en-US"/>
          </a:p>
        </p:txBody>
      </p:sp>
      <p:sp>
        <p:nvSpPr>
          <p:cNvPr id="8196" name="Slide Image Placeholder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Notes Placeholder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99699900-554E-42A0-A56B-F64772355E3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幼圆" charset="0"/>
        <a:cs typeface="幼圆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幼圆" charset="0"/>
        <a:cs typeface="幼圆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幼圆" charset="0"/>
        <a:cs typeface="幼圆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幼圆" charset="0"/>
        <a:cs typeface="幼圆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幼圆" charset="0"/>
        <a:cs typeface="幼圆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2825750"/>
            <a:ext cx="12188825" cy="3179763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ea typeface="幼圆" charset="0"/>
              <a:cs typeface="幼圆" charset="0"/>
            </a:endParaRPr>
          </a:p>
        </p:txBody>
      </p:sp>
      <p:sp>
        <p:nvSpPr>
          <p:cNvPr id="5" name="Rectangle 4"/>
          <p:cNvSpPr/>
          <p:nvPr userDrawn="1"/>
        </p:nvSpPr>
        <p:spPr bwMode="black">
          <a:xfrm>
            <a:off x="0" y="3074988"/>
            <a:ext cx="12188825" cy="2640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ea typeface="幼圆" charset="0"/>
              <a:cs typeface="幼圆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 smtClean="0"/>
              <a:t>Click to edit Master subtitle style</a:t>
            </a:r>
            <a:endParaRPr lang="en-US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0624DA-93B8-449E-8181-13351564E72A}" type="datetime1">
              <a:rPr lang="en-US" altLang="en-US"/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DCA3CC-C56D-4012-A4B5-A93BE05F330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AE58D-6EBB-4F6C-A13E-78180000F029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7B02F-A84D-4CCE-B568-4F3506589142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A6516E0-0B89-4E99-9DCD-75A1F7E727BB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22838FA-92C7-4E86-8BB7-F9572EE8088A}" type="slidenum">
              <a:rPr lang="en-US" altLang="en-US"/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F00E97B6-5F5D-4A8B-B105-CB0D5C320A21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61FF6C18-D0D4-4C70-A66E-7E4A1E8A23ED}" type="slidenum">
              <a:rPr lang="en-US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771561-7B98-4A6C-B6DC-5252C7F05D4F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741E0-B4F2-4FF2-A89F-4F36F81F8272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D9644-A49D-4FE7-BEF9-4BAD91000949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8FAFA-C336-4FBA-B60B-B09ADF298EAE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5FAEBB3-A565-4148-B8BE-6A9024A2D24F}" type="datetime1">
              <a:rPr lang="en-US" altLang="en-US"/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3D4894E5-5040-4C8F-BC0F-92D911FD9A8C}" type="slidenum">
              <a:rPr lang="en-US" altLang="en-US"/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blackWhite">
          <a:xfrm>
            <a:off x="644525" y="639763"/>
            <a:ext cx="6675438" cy="5578475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 sz="1600">
              <a:solidFill>
                <a:srgbClr val="FFFFFF"/>
              </a:solidFill>
              <a:ea typeface="幼圆" charset="0"/>
              <a:cs typeface="幼圆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1" smtClean="0"/>
              <a:t>Click icon to add picture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0452A8-C107-4B44-9D4F-DC9B10B3E223}" type="datetime1">
              <a:rPr lang="en-US" altLang="en-US"/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DEDC6B-B9BD-4CCB-BFC1-B3630737238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1524000" y="182880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  <a:endParaRPr lang="en-US" altLang="en-US" smtClean="0"/>
          </a:p>
          <a:p>
            <a:pPr lvl="1"/>
            <a:r>
              <a:rPr lang="en-US" altLang="en-US" smtClean="0"/>
              <a:t>Second level</a:t>
            </a:r>
            <a:endParaRPr lang="en-US" altLang="en-US" smtClean="0"/>
          </a:p>
          <a:p>
            <a:pPr lvl="2"/>
            <a:r>
              <a:rPr lang="en-US" altLang="en-US" smtClean="0"/>
              <a:t>Third level</a:t>
            </a:r>
            <a:endParaRPr lang="en-US" altLang="en-US" smtClean="0"/>
          </a:p>
          <a:p>
            <a:pPr lvl="3"/>
            <a:r>
              <a:rPr lang="en-US" altLang="en-US" smtClean="0"/>
              <a:t>Fourth level</a:t>
            </a:r>
            <a:endParaRPr lang="en-US" altLang="en-US" smtClean="0"/>
          </a:p>
          <a:p>
            <a:pPr lvl="4"/>
            <a:r>
              <a:rPr lang="en-US" alt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800">
                <a:solidFill>
                  <a:srgbClr val="D9D9D9"/>
                </a:solidFill>
              </a:defRPr>
            </a:lvl1pPr>
          </a:lstStyle>
          <a:p>
            <a:fld id="{EA72EF7A-BB83-419C-99DE-1C402DF7AC64}" type="datetime1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813" cy="257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800">
                <a:solidFill>
                  <a:srgbClr val="D9D9D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800">
                <a:solidFill>
                  <a:srgbClr val="D9D9D9"/>
                </a:solidFill>
              </a:defRPr>
            </a:lvl1pPr>
          </a:lstStyle>
          <a:p>
            <a:fld id="{70E645CD-CEDC-42D2-B20A-854E1AF25E34}" type="slidenum">
              <a:rPr lang="en-US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400" kern="1200">
          <a:solidFill>
            <a:schemeClr val="accent1"/>
          </a:solidFill>
          <a:latin typeface="+mj-lt"/>
          <a:ea typeface="幼圆" charset="0"/>
          <a:cs typeface="幼圆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Consolas" panose="020B0609020204030204" pitchFamily="49" charset="0"/>
          <a:ea typeface="幼圆" charset="0"/>
          <a:cs typeface="幼圆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D9D9D9"/>
          </a:solidFill>
          <a:latin typeface="+mn-lt"/>
          <a:ea typeface="幼圆" charset="0"/>
          <a:cs typeface="幼圆" charset="0"/>
        </a:defRPr>
      </a:lvl1pPr>
      <a:lvl2pPr marL="593725" indent="-228600" algn="l" rtl="0" fontAlgn="base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kern="1200">
          <a:solidFill>
            <a:srgbClr val="D9D9D9"/>
          </a:solidFill>
          <a:latin typeface="+mn-lt"/>
          <a:ea typeface="幼圆" charset="0"/>
          <a:cs typeface="幼圆" charset="0"/>
        </a:defRPr>
      </a:lvl2pPr>
      <a:lvl3pPr marL="914400" indent="-228600" algn="l" rtl="0" fontAlgn="base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D9D9D9"/>
          </a:solidFill>
          <a:latin typeface="+mn-lt"/>
          <a:ea typeface="幼圆" charset="0"/>
          <a:cs typeface="幼圆" charset="0"/>
        </a:defRPr>
      </a:lvl3pPr>
      <a:lvl4pPr marL="1235075" indent="-228600" algn="l" rtl="0" fontAlgn="base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D9D9D9"/>
          </a:solidFill>
          <a:latin typeface="+mn-lt"/>
          <a:ea typeface="幼圆" charset="0"/>
          <a:cs typeface="幼圆" charset="0"/>
        </a:defRPr>
      </a:lvl4pPr>
      <a:lvl5pPr marL="1508125" indent="-228600" algn="l" rtl="0" fontAlgn="base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D9D9D9"/>
          </a:solidFill>
          <a:latin typeface="+mn-lt"/>
          <a:ea typeface="幼圆" charset="0"/>
          <a:cs typeface="幼圆" charset="0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://webdelcire.com/wordpress/archives/619" TargetMode="External"/><Relationship Id="rId6" Type="http://schemas.openxmlformats.org/officeDocument/2006/relationships/hyperlink" Target="https://en.wikipedia.org/wiki/PID_controller" TargetMode="External"/><Relationship Id="rId5" Type="http://schemas.openxmlformats.org/officeDocument/2006/relationships/hyperlink" Target="http://letsmakerobots.com/node/39829" TargetMode="External"/><Relationship Id="rId4" Type="http://schemas.openxmlformats.org/officeDocument/2006/relationships/hyperlink" Target="http://www.mivarom.ro/" TargetMode="External"/><Relationship Id="rId3" Type="http://schemas.openxmlformats.org/officeDocument/2006/relationships/hyperlink" Target="https://www.optimusdigital.ro/motoare-micro-motoare-cu-reductor/679-micro-motor-cu-reductor-ga12-n20-150.html?search_query=micro+moto&amp;results=43" TargetMode="External"/><Relationship Id="rId2" Type="http://schemas.openxmlformats.org/officeDocument/2006/relationships/hyperlink" Target="https://www.robofun.ro/bara_senzori_linie_qtr_8rc?search=qtr-8&amp;sub_category=true" TargetMode="External"/><Relationship Id="rId1" Type="http://schemas.openxmlformats.org/officeDocument/2006/relationships/hyperlink" Target="https://www.robofun.ro/reduino-core?search=reduin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 noChangeArrowheads="1"/>
          </p:cNvSpPr>
          <p:nvPr>
            <p:ph type="ctrTitle"/>
          </p:nvPr>
        </p:nvSpPr>
        <p:spPr bwMode="auto">
          <a:xfrm>
            <a:off x="47625" y="3140075"/>
            <a:ext cx="12192000" cy="1087438"/>
          </a:xfrm>
        </p:spPr>
        <p:txBody>
          <a:bodyPr/>
          <a:lstStyle/>
          <a:p>
            <a:pPr algn="just"/>
            <a:r>
              <a:rPr lang="en-US" altLang="en-US" smtClean="0"/>
              <a:t>	Line Follower Robot</a:t>
            </a:r>
            <a:endParaRPr lang="en-US" smtClean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 bwMode="auto">
          <a:xfrm>
            <a:off x="1588" y="4406900"/>
            <a:ext cx="11369675" cy="1152525"/>
          </a:xfrm>
          <a:ln>
            <a:miter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600" b="1" dirty="0" smtClean="0"/>
              <a:t>	</a:t>
            </a:r>
            <a:r>
              <a:rPr lang="en-US" altLang="en-US" b="1" dirty="0" err="1" smtClean="0">
                <a:solidFill>
                  <a:schemeClr val="accent2"/>
                </a:solidFill>
              </a:rPr>
              <a:t>Alexandru</a:t>
            </a:r>
            <a:r>
              <a:rPr lang="en-US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en-US" b="1" dirty="0" err="1" smtClean="0">
                <a:solidFill>
                  <a:schemeClr val="accent2"/>
                </a:solidFill>
              </a:rPr>
              <a:t>Grigora</a:t>
            </a:r>
            <a:r>
              <a:rPr lang="ro-RO" altLang="en-US" b="1" dirty="0" err="1" smtClean="0">
                <a:solidFill>
                  <a:schemeClr val="accent2"/>
                </a:solidFill>
              </a:rPr>
              <a:t>ș</a:t>
            </a:r>
            <a:endParaRPr lang="en-US" altLang="en-US" b="1" dirty="0" smtClean="0">
              <a:solidFill>
                <a:schemeClr val="accent2"/>
              </a:solidFill>
            </a:endParaRPr>
          </a:p>
          <a:p>
            <a:pPr>
              <a:spcBef>
                <a:spcPct val="0"/>
              </a:spcBef>
            </a:pPr>
            <a:r>
              <a:rPr lang="ro-RO" altLang="en-US" sz="1600" dirty="0" smtClean="0">
                <a:solidFill>
                  <a:schemeClr val="accent2"/>
                </a:solidFill>
              </a:rPr>
              <a:t>		</a:t>
            </a:r>
            <a:r>
              <a:rPr lang="ro-RO" altLang="en-US" sz="1500" i="1" dirty="0" smtClean="0">
                <a:solidFill>
                  <a:srgbClr val="D9D9D9"/>
                </a:solidFill>
              </a:rPr>
              <a:t>Faculty of Automatic Control and Computer Engineeering - Iași</a:t>
            </a:r>
            <a:endParaRPr lang="ro-RO" altLang="en-US" sz="1500" i="1" dirty="0" smtClean="0">
              <a:solidFill>
                <a:srgbClr val="D9D9D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1600" dirty="0" smtClean="0">
                <a:solidFill>
                  <a:schemeClr val="accent2"/>
                </a:solidFill>
              </a:rPr>
              <a:t>	</a:t>
            </a:r>
            <a:r>
              <a:rPr lang="en-US" altLang="en-US" b="1" dirty="0" err="1" smtClean="0">
                <a:solidFill>
                  <a:schemeClr val="accent2"/>
                </a:solidFill>
              </a:rPr>
              <a:t>Alexandru</a:t>
            </a:r>
            <a:r>
              <a:rPr lang="en-US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en-US" b="1" dirty="0" err="1" smtClean="0">
                <a:solidFill>
                  <a:schemeClr val="accent2"/>
                </a:solidFill>
              </a:rPr>
              <a:t>Ioan</a:t>
            </a:r>
            <a:r>
              <a:rPr lang="en-US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en-US" b="1" dirty="0" smtClean="0">
                <a:solidFill>
                  <a:schemeClr val="accent2"/>
                </a:solidFill>
              </a:rPr>
              <a:t>Ac</a:t>
            </a:r>
            <a:r>
              <a:rPr lang="ro-RO" altLang="en-US" b="1" dirty="0" smtClean="0">
                <a:solidFill>
                  <a:schemeClr val="accent2"/>
                </a:solidFill>
              </a:rPr>
              <a:t>ă</a:t>
            </a:r>
            <a:r>
              <a:rPr lang="en-US" altLang="en-US" b="1" dirty="0" err="1" smtClean="0">
                <a:solidFill>
                  <a:schemeClr val="accent2"/>
                </a:solidFill>
              </a:rPr>
              <a:t>lfoaie</a:t>
            </a:r>
            <a:r>
              <a:rPr lang="en-US" altLang="en-US" b="1" dirty="0" smtClean="0">
                <a:solidFill>
                  <a:schemeClr val="accent2"/>
                </a:solidFill>
              </a:rPr>
              <a:t> </a:t>
            </a:r>
            <a:endParaRPr lang="en-US" altLang="en-US" b="1" dirty="0" smtClean="0">
              <a:solidFill>
                <a:schemeClr val="accent2"/>
              </a:solidFill>
            </a:endParaRPr>
          </a:p>
          <a:p>
            <a:pPr>
              <a:spcBef>
                <a:spcPct val="0"/>
              </a:spcBef>
            </a:pPr>
            <a:r>
              <a:rPr lang="ro-RO" altLang="en-US" sz="1600" dirty="0" smtClean="0">
                <a:solidFill>
                  <a:schemeClr val="accent2"/>
                </a:solidFill>
              </a:rPr>
              <a:t>		</a:t>
            </a:r>
            <a:r>
              <a:rPr lang="ro-RO" altLang="en-US" sz="1500" i="1" dirty="0" smtClean="0">
                <a:solidFill>
                  <a:srgbClr val="D9D9D9"/>
                </a:solidFill>
                <a:sym typeface="+mn-ea"/>
              </a:rPr>
              <a:t>Faculty </a:t>
            </a:r>
            <a:r>
              <a:rPr lang="ro-RO" altLang="en-US" sz="1500" i="1" dirty="0" smtClean="0">
                <a:solidFill>
                  <a:srgbClr val="D9D9D9"/>
                </a:solidFill>
                <a:sym typeface="Arial" panose="020B0604020202020204" pitchFamily="34" charset="0"/>
              </a:rPr>
              <a:t>de Electronics, Telecomunications and Information Technology - Iași</a:t>
            </a:r>
            <a:endParaRPr lang="ro-RO" altLang="en-US" sz="1500" i="1" dirty="0" smtClean="0">
              <a:solidFill>
                <a:srgbClr val="D9D9D9"/>
              </a:solidFill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ro-RO" altLang="en-US" sz="1300" i="1" dirty="0" smtClean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6456363" y="4149725"/>
            <a:ext cx="5334000" cy="7207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>
            <a:normAutofit fontScale="95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en-US" noProof="1"/>
              <a:t>	</a:t>
            </a:r>
            <a:r>
              <a:rPr lang="ro-RO" altLang="en-US" noProof="1"/>
              <a:t>(</a:t>
            </a:r>
            <a:r>
              <a:rPr lang="ro-RO" altLang="en-US" sz="4800" i="1" noProof="1"/>
              <a:t>&amp; IR Remote)</a:t>
            </a:r>
            <a:endParaRPr lang="ro-RO" altLang="en-US" sz="4800" i="1" noProof="1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en-US" smtClean="0">
                <a:sym typeface="+mn-ea"/>
              </a:rPr>
              <a:t>PID </a:t>
            </a:r>
            <a:r>
              <a:rPr lang="en-US" altLang="en-US" smtClean="0"/>
              <a:t>Algorit</a:t>
            </a:r>
            <a:r>
              <a:rPr lang="ro-RO" altLang="en-US" smtClean="0"/>
              <a:t>h</a:t>
            </a:r>
            <a:r>
              <a:rPr lang="en-US" altLang="en-US" smtClean="0"/>
              <a:t>m</a:t>
            </a:r>
            <a:endParaRPr lang="en-US" altLang="en-US" smtClean="0"/>
          </a:p>
        </p:txBody>
      </p:sp>
      <p:pic>
        <p:nvPicPr>
          <p:cNvPr id="18434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88" y="2028825"/>
            <a:ext cx="6497637" cy="3387725"/>
          </a:xfrm>
        </p:spPr>
      </p:pic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993900"/>
            <a:ext cx="440213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t="15504" r="777" b="15459"/>
          <a:stretch>
            <a:fillRect/>
          </a:stretch>
        </p:blipFill>
        <p:spPr bwMode="auto">
          <a:xfrm>
            <a:off x="-25400" y="0"/>
            <a:ext cx="122428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1"/>
          <p:cNvSpPr>
            <a:spLocks noGrp="1" noChangeArrowheads="1"/>
          </p:cNvSpPr>
          <p:nvPr>
            <p:ph type="title"/>
          </p:nvPr>
        </p:nvSpPr>
        <p:spPr>
          <a:xfrm>
            <a:off x="6600825" y="115888"/>
            <a:ext cx="4283075" cy="981075"/>
          </a:xfrm>
        </p:spPr>
        <p:txBody>
          <a:bodyPr/>
          <a:lstStyle/>
          <a:p>
            <a:r>
              <a:rPr lang="ro-RO" smtClean="0"/>
              <a:t>Algorithm</a:t>
            </a:r>
            <a:endParaRPr lang="ro-RO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 noChangeArrowheads="1"/>
          </p:cNvSpPr>
          <p:nvPr>
            <p:ph type="title"/>
          </p:nvPr>
        </p:nvSpPr>
        <p:spPr>
          <a:xfrm>
            <a:off x="1339850" y="457200"/>
            <a:ext cx="9901238" cy="1143000"/>
          </a:xfrm>
        </p:spPr>
        <p:txBody>
          <a:bodyPr/>
          <a:lstStyle/>
          <a:p>
            <a:r>
              <a:rPr altLang="en-US" smtClean="0"/>
              <a:t>Use cases and future development</a:t>
            </a:r>
            <a:endParaRPr altLang="en-US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7407" y="2002532"/>
            <a:ext cx="4974010" cy="3140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8048" y="1988838"/>
            <a:ext cx="4762500" cy="3168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484" name="Content Placeholder 13"/>
          <p:cNvSpPr>
            <a:spLocks noGrp="1" noChangeArrowheads="1"/>
          </p:cNvSpPr>
          <p:nvPr>
            <p:ph idx="1"/>
          </p:nvPr>
        </p:nvSpPr>
        <p:spPr>
          <a:xfrm>
            <a:off x="766763" y="5249863"/>
            <a:ext cx="4975225" cy="592137"/>
          </a:xfrm>
        </p:spPr>
        <p:txBody>
          <a:bodyPr/>
          <a:lstStyle/>
          <a:p>
            <a:r>
              <a:rPr lang="ro-RO" altLang="en-US" smtClean="0">
                <a:solidFill>
                  <a:srgbClr val="000000"/>
                </a:solidFill>
              </a:rPr>
              <a:t>Automotive – autonomous driving</a:t>
            </a:r>
            <a:endParaRPr lang="ro-RO" smtClean="0">
              <a:solidFill>
                <a:srgbClr val="000000"/>
              </a:solidFill>
            </a:endParaRPr>
          </a:p>
        </p:txBody>
      </p:sp>
      <p:sp>
        <p:nvSpPr>
          <p:cNvPr id="20485" name="Content Placeholder 13"/>
          <p:cNvSpPr txBox="1">
            <a:spLocks noChangeArrowheads="1"/>
          </p:cNvSpPr>
          <p:nvPr/>
        </p:nvSpPr>
        <p:spPr bwMode="auto">
          <a:xfrm>
            <a:off x="6527800" y="5249863"/>
            <a:ext cx="476250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1pPr>
            <a:lvl2pPr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2pPr>
            <a:lvl3pPr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3pPr>
            <a:lvl4pPr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4pPr>
            <a:lvl5pPr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ndara" panose="020E0502030303020204" pitchFamily="34" charset="0"/>
                <a:ea typeface="幼圆" charset="0"/>
                <a:cs typeface="幼圆" charset="0"/>
              </a:defRPr>
            </a:lvl9pPr>
          </a:lstStyle>
          <a:p>
            <a:pPr>
              <a:lnSpc>
                <a:spcPct val="81000"/>
              </a:lnSpc>
              <a:spcBef>
                <a:spcPts val="1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o-RO" altLang="en-US" sz="2000">
                <a:solidFill>
                  <a:srgbClr val="000000"/>
                </a:solidFill>
              </a:rPr>
              <a:t>Industry</a:t>
            </a:r>
            <a:r>
              <a:rPr lang="it-IT" altLang="en-US" sz="2000">
                <a:solidFill>
                  <a:srgbClr val="000000"/>
                </a:solidFill>
              </a:rPr>
              <a:t> – </a:t>
            </a:r>
            <a:r>
              <a:rPr lang="ro-RO" altLang="it-IT" sz="2000">
                <a:solidFill>
                  <a:srgbClr val="000000"/>
                </a:solidFill>
              </a:rPr>
              <a:t>warehouse</a:t>
            </a:r>
            <a:r>
              <a:rPr lang="ro-RO" altLang="it-IT" sz="2000">
                <a:solidFill>
                  <a:srgbClr val="000000"/>
                </a:solidFill>
              </a:rPr>
              <a:t> robots</a:t>
            </a:r>
            <a:endParaRPr lang="ro-RO" altLang="it-IT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Content Placeholder 3" descr="q&amp;a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788" y="0"/>
            <a:ext cx="10237787" cy="68262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References</a:t>
            </a:r>
            <a:endParaRPr lang="ro-RO" smtClean="0"/>
          </a:p>
        </p:txBody>
      </p:sp>
      <p:sp>
        <p:nvSpPr>
          <p:cNvPr id="22530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hlinkClick r:id="rId1"/>
              </a:rPr>
              <a:t>https://www.robofun.ro/reduino-core?search=reduino</a:t>
            </a:r>
            <a:endParaRPr lang="en-US" altLang="en-US" smtClean="0">
              <a:solidFill>
                <a:srgbClr val="000000"/>
              </a:solidFill>
            </a:endParaRPr>
          </a:p>
          <a:p>
            <a:r>
              <a:rPr lang="en-US" altLang="en-US" smtClean="0">
                <a:solidFill>
                  <a:srgbClr val="000000"/>
                </a:solidFill>
                <a:hlinkClick r:id="rId2"/>
              </a:rPr>
              <a:t>https://www.robofun.ro/bara_senzori_linie_qtr_8rc?search=qtr-8&amp;sub_category=true</a:t>
            </a:r>
            <a:endParaRPr lang="en-US" altLang="en-US" smtClean="0">
              <a:solidFill>
                <a:srgbClr val="000000"/>
              </a:solidFill>
            </a:endParaRPr>
          </a:p>
          <a:p>
            <a:r>
              <a:rPr lang="en-US" altLang="en-US" smtClean="0">
                <a:solidFill>
                  <a:srgbClr val="000000"/>
                </a:solidFill>
                <a:hlinkClick r:id="rId3"/>
              </a:rPr>
              <a:t>https://www.optimusdigital.ro/motoare-micro-motoare-cu-reductor/679-micro-motor-cu-reductor-ga12-n20-150.html?search_query=micro+moto&amp;results=43</a:t>
            </a:r>
            <a:endParaRPr lang="en-US" altLang="en-US" smtClean="0">
              <a:solidFill>
                <a:srgbClr val="000000"/>
              </a:solidFill>
            </a:endParaRPr>
          </a:p>
          <a:p>
            <a:r>
              <a:rPr lang="en-US" altLang="en-US" smtClean="0">
                <a:solidFill>
                  <a:srgbClr val="000000"/>
                </a:solidFill>
                <a:hlinkClick r:id="rId4"/>
              </a:rPr>
              <a:t>www.mivarom.ro</a:t>
            </a:r>
            <a:endParaRPr lang="en-US" altLang="en-US" smtClean="0">
              <a:solidFill>
                <a:srgbClr val="000000"/>
              </a:solidFill>
            </a:endParaRPr>
          </a:p>
          <a:p>
            <a:r>
              <a:rPr lang="en-US" altLang="en-US" smtClean="0">
                <a:solidFill>
                  <a:srgbClr val="000000"/>
                </a:solidFill>
                <a:hlinkClick r:id="rId5"/>
              </a:rPr>
              <a:t>http://letsmakerobots.com/node/39829</a:t>
            </a:r>
            <a:endParaRPr lang="en-US" altLang="en-US" smtClean="0">
              <a:solidFill>
                <a:srgbClr val="000000"/>
              </a:solidFill>
            </a:endParaRPr>
          </a:p>
          <a:p>
            <a:r>
              <a:rPr lang="en-US" altLang="en-US" smtClean="0">
                <a:solidFill>
                  <a:srgbClr val="000000"/>
                </a:solidFill>
                <a:hlinkClick r:id="rId6"/>
              </a:rPr>
              <a:t>https://en.wikipedia.org/wiki/PID_controller</a:t>
            </a:r>
            <a:endParaRPr lang="en-US" altLang="en-US" smtClean="0">
              <a:solidFill>
                <a:srgbClr val="000000"/>
              </a:solidFill>
            </a:endParaRPr>
          </a:p>
          <a:p>
            <a:r>
              <a:rPr lang="en-US" altLang="en-US" smtClean="0">
                <a:solidFill>
                  <a:srgbClr val="000000"/>
                </a:solidFill>
                <a:hlinkClick r:id="rId7"/>
              </a:rPr>
              <a:t>http://webdelcire.com/wordpress/archives/619</a:t>
            </a:r>
            <a:endParaRPr lang="ro-RO" altLang="en-US" smtClean="0">
              <a:solidFill>
                <a:srgbClr val="000000"/>
              </a:solidFill>
            </a:endParaRPr>
          </a:p>
          <a:p>
            <a:endParaRPr lang="en-US" altLang="en-US" smtClean="0">
              <a:solidFill>
                <a:srgbClr val="000000"/>
              </a:solidFill>
            </a:endParaRPr>
          </a:p>
          <a:p>
            <a:endParaRPr lang="en-US" altLang="en-US" smtClean="0">
              <a:solidFill>
                <a:srgbClr val="000000"/>
              </a:solidFill>
            </a:endParaRPr>
          </a:p>
          <a:p>
            <a:endParaRPr lang="en-US" altLang="en-US" smtClean="0">
              <a:solidFill>
                <a:srgbClr val="000000"/>
              </a:solidFill>
            </a:endParaRPr>
          </a:p>
          <a:p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en-US" smtClean="0"/>
              <a:t>Summary</a:t>
            </a:r>
            <a:endParaRPr lang="ro-RO" altLang="en-US" smtClean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5665788" cy="4267200"/>
          </a:xfrm>
          <a:ln>
            <a:miter/>
          </a:ln>
        </p:spPr>
        <p:txBody>
          <a:bodyPr>
            <a:normAutofit lnSpcReduction="10000"/>
          </a:bodyPr>
          <a:lstStyle/>
          <a:p>
            <a:r>
              <a:rPr lang="ro-RO" altLang="en-US" sz="1900" smtClean="0">
                <a:solidFill>
                  <a:srgbClr val="000000"/>
                </a:solidFill>
              </a:rPr>
              <a:t>General Description</a:t>
            </a:r>
            <a:endParaRPr lang="ro-RO" altLang="en-US" sz="1900" smtClean="0">
              <a:solidFill>
                <a:srgbClr val="000000"/>
              </a:solidFill>
            </a:endParaRPr>
          </a:p>
          <a:p>
            <a:endParaRPr lang="ro-RO" altLang="en-US" sz="1900" smtClean="0">
              <a:solidFill>
                <a:srgbClr val="000000"/>
              </a:solidFill>
            </a:endParaRPr>
          </a:p>
          <a:p>
            <a:r>
              <a:rPr lang="en-US" altLang="en-US" sz="1900" smtClean="0">
                <a:solidFill>
                  <a:srgbClr val="000000"/>
                </a:solidFill>
              </a:rPr>
              <a:t>Hardware</a:t>
            </a:r>
            <a:endParaRPr lang="ro-RO" altLang="en-US" sz="1900" smtClean="0">
              <a:solidFill>
                <a:srgbClr val="000000"/>
              </a:solidFill>
            </a:endParaRPr>
          </a:p>
          <a:p>
            <a:endParaRPr lang="ro-RO" altLang="en-US" sz="1900" smtClean="0">
              <a:solidFill>
                <a:srgbClr val="000000"/>
              </a:solidFill>
            </a:endParaRPr>
          </a:p>
          <a:p>
            <a:endParaRPr lang="en-US" altLang="en-US" sz="1900" smtClean="0">
              <a:solidFill>
                <a:srgbClr val="000000"/>
              </a:solidFill>
            </a:endParaRPr>
          </a:p>
          <a:p>
            <a:r>
              <a:rPr lang="en-US" altLang="en-US" sz="1900" smtClean="0">
                <a:solidFill>
                  <a:srgbClr val="000000"/>
                </a:solidFill>
              </a:rPr>
              <a:t>Software</a:t>
            </a:r>
            <a:endParaRPr lang="ro-RO" altLang="en-US" sz="1900" smtClean="0">
              <a:solidFill>
                <a:srgbClr val="000000"/>
              </a:solidFill>
            </a:endParaRPr>
          </a:p>
          <a:p>
            <a:endParaRPr lang="en-US" altLang="en-US" sz="1900" smtClean="0">
              <a:solidFill>
                <a:srgbClr val="000000"/>
              </a:solidFill>
            </a:endParaRPr>
          </a:p>
          <a:p>
            <a:r>
              <a:rPr lang="ro-RO" altLang="en-US" sz="1900" smtClean="0">
                <a:solidFill>
                  <a:srgbClr val="000000"/>
                </a:solidFill>
              </a:rPr>
              <a:t>Use cases and future development</a:t>
            </a:r>
            <a:endParaRPr lang="ro-RO" altLang="en-US" sz="1900" smtClean="0">
              <a:solidFill>
                <a:srgbClr val="000000"/>
              </a:solidFill>
            </a:endParaRPr>
          </a:p>
          <a:p>
            <a:r>
              <a:rPr lang="ro-RO" sz="1900" smtClean="0">
                <a:solidFill>
                  <a:srgbClr val="000000"/>
                </a:solidFill>
              </a:rPr>
              <a:t>References</a:t>
            </a:r>
            <a:endParaRPr lang="ro-RO" altLang="en-US" sz="1900" smtClean="0">
              <a:solidFill>
                <a:srgbClr val="000000"/>
              </a:solidFill>
            </a:endParaRPr>
          </a:p>
          <a:p>
            <a:endParaRPr lang="en-US" sz="1900" smtClean="0">
              <a:solidFill>
                <a:srgbClr val="000000"/>
              </a:solidFill>
            </a:endParaRPr>
          </a:p>
        </p:txBody>
      </p:sp>
      <p:grpSp>
        <p:nvGrpSpPr>
          <p:cNvPr id="10243" name="Group 2"/>
          <p:cNvGrpSpPr/>
          <p:nvPr/>
        </p:nvGrpSpPr>
        <p:grpSpPr bwMode="auto">
          <a:xfrm>
            <a:off x="3143250" y="2349500"/>
            <a:ext cx="4897438" cy="2614261"/>
            <a:chOff x="4951" y="3699"/>
            <a:chExt cx="7712" cy="4119"/>
          </a:xfrm>
        </p:grpSpPr>
        <p:sp>
          <p:nvSpPr>
            <p:cNvPr id="10244" name="Content Placeholder 13"/>
            <p:cNvSpPr txBox="1">
              <a:spLocks noChangeArrowheads="1"/>
            </p:cNvSpPr>
            <p:nvPr/>
          </p:nvSpPr>
          <p:spPr bwMode="auto">
            <a:xfrm>
              <a:off x="4951" y="3699"/>
              <a:ext cx="7712" cy="2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1pPr>
              <a:lvl2pPr marL="593725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2pPr>
              <a:lvl3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3pPr>
              <a:lvl4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4pPr>
              <a:lvl5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o-RO" altLang="en-US">
                  <a:solidFill>
                    <a:srgbClr val="000000"/>
                  </a:solidFill>
                </a:rPr>
                <a:t>Electrical Scheme</a:t>
              </a:r>
              <a:endParaRPr lang="en-US" altLang="en-US">
                <a:solidFill>
                  <a:srgbClr val="000000"/>
                </a:solidFill>
              </a:endParaRPr>
            </a:p>
            <a:p>
              <a:pPr lvl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en-US">
                  <a:solidFill>
                    <a:srgbClr val="000000"/>
                  </a:solidFill>
                </a:rPr>
                <a:t>Componen</a:t>
              </a:r>
              <a:r>
                <a:rPr lang="ro-RO" altLang="en-US">
                  <a:solidFill>
                    <a:srgbClr val="000000"/>
                  </a:solidFill>
                </a:rPr>
                <a:t>ts</a:t>
              </a:r>
              <a:endParaRPr lang="en-US" altLang="en-US">
                <a:solidFill>
                  <a:srgbClr val="000000"/>
                </a:solidFill>
              </a:endParaRPr>
            </a:p>
            <a:p>
              <a:pPr lvl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en-US">
                  <a:solidFill>
                    <a:srgbClr val="000000"/>
                  </a:solidFill>
                </a:rPr>
                <a:t>PCB </a:t>
              </a:r>
              <a:r>
                <a:rPr lang="ro-RO" altLang="en-US">
                  <a:solidFill>
                    <a:srgbClr val="000000"/>
                  </a:solidFill>
                </a:rPr>
                <a:t>Building </a:t>
              </a:r>
              <a:r>
                <a:rPr lang="en-US" altLang="en-US">
                  <a:solidFill>
                    <a:srgbClr val="000000"/>
                  </a:solidFill>
                </a:rPr>
                <a:t>/ </a:t>
              </a:r>
              <a:r>
                <a:rPr lang="ro-RO" altLang="en-US">
                  <a:solidFill>
                    <a:srgbClr val="000000"/>
                  </a:solidFill>
                </a:rPr>
                <a:t>Chassis Design</a:t>
              </a:r>
              <a:endParaRPr lang="ro-RO" altLang="en-US">
                <a:solidFill>
                  <a:srgbClr val="000000"/>
                </a:solidFill>
              </a:endParaRPr>
            </a:p>
          </p:txBody>
        </p:sp>
        <p:sp>
          <p:nvSpPr>
            <p:cNvPr id="10245" name="Content Placeholder 13"/>
            <p:cNvSpPr txBox="1">
              <a:spLocks noChangeArrowheads="1"/>
            </p:cNvSpPr>
            <p:nvPr/>
          </p:nvSpPr>
          <p:spPr bwMode="auto">
            <a:xfrm>
              <a:off x="4968" y="6301"/>
              <a:ext cx="6000" cy="1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28600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1pPr>
              <a:lvl2pPr marL="593725" indent="-22860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2pPr>
              <a:lvl3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3pPr>
              <a:lvl4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4pPr>
              <a:lvl5pPr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幼圆" charset="0"/>
                  <a:cs typeface="幼圆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rgbClr val="000000"/>
                  </a:solidFill>
                </a:rPr>
                <a:t>PID </a:t>
              </a:r>
              <a:r>
                <a:rPr lang="en-US" altLang="en-US" dirty="0" err="1">
                  <a:solidFill>
                    <a:srgbClr val="000000"/>
                  </a:solidFill>
                  <a:sym typeface="+mn-ea"/>
                </a:rPr>
                <a:t>Algorit</a:t>
              </a:r>
              <a:r>
                <a:rPr lang="ro-RO" altLang="en-US" dirty="0" err="1">
                  <a:solidFill>
                    <a:srgbClr val="000000"/>
                  </a:solidFill>
                  <a:sym typeface="+mn-ea"/>
                </a:rPr>
                <a:t>h</a:t>
              </a:r>
              <a:r>
                <a:rPr lang="en-US" altLang="en-US" dirty="0" err="1">
                  <a:solidFill>
                    <a:srgbClr val="000000"/>
                  </a:solidFill>
                  <a:sym typeface="+mn-ea"/>
                </a:rPr>
                <a:t>m</a:t>
              </a:r>
              <a:r>
                <a:rPr lang="en-US" altLang="en-US" dirty="0">
                  <a:solidFill>
                    <a:srgbClr val="000000"/>
                  </a:solidFill>
                  <a:sym typeface="+mn-ea"/>
                </a:rPr>
                <a:t> </a:t>
              </a:r>
              <a:endParaRPr lang="en-US" altLang="en-US" dirty="0">
                <a:solidFill>
                  <a:srgbClr val="000000"/>
                </a:solidFill>
              </a:endParaRPr>
            </a:p>
            <a:p>
              <a:pPr lvl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o-RO" altLang="en-US" dirty="0" err="1">
                  <a:solidFill>
                    <a:srgbClr val="000000"/>
                  </a:solidFill>
                </a:rPr>
                <a:t>A</a:t>
              </a:r>
              <a:r>
                <a:rPr lang="en-US" altLang="en-US" dirty="0" err="1">
                  <a:solidFill>
                    <a:srgbClr val="000000"/>
                  </a:solidFill>
                </a:rPr>
                <a:t>lgorit</a:t>
              </a:r>
              <a:r>
                <a:rPr lang="ro-RO" altLang="en-US" dirty="0" err="1">
                  <a:solidFill>
                    <a:srgbClr val="000000"/>
                  </a:solidFill>
                </a:rPr>
                <a:t>h</a:t>
              </a:r>
              <a:r>
                <a:rPr lang="en-US" altLang="en-US" dirty="0" err="1">
                  <a:solidFill>
                    <a:srgbClr val="000000"/>
                  </a:solidFill>
                </a:rPr>
                <a:t>m</a:t>
              </a:r>
              <a:endParaRPr lang="en-US" altLang="en-US" dirty="0">
                <a:solidFill>
                  <a:srgbClr val="000000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Left Brace 1"/>
          <p:cNvSpPr/>
          <p:nvPr/>
        </p:nvSpPr>
        <p:spPr>
          <a:xfrm>
            <a:off x="3216275" y="2492375"/>
            <a:ext cx="150813" cy="8080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 altLang="en-US">
              <a:solidFill>
                <a:srgbClr val="000000"/>
              </a:solidFill>
              <a:ea typeface="幼圆" charset="0"/>
              <a:cs typeface="幼圆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216275" y="4097460"/>
            <a:ext cx="138113" cy="5556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 altLang="en-US">
              <a:solidFill>
                <a:srgbClr val="000000"/>
              </a:solidFill>
              <a:ea typeface="幼圆" charset="0"/>
              <a:cs typeface="幼圆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General Description</a:t>
            </a:r>
            <a:endParaRPr lang="en-US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/>
              <a:t>Electrical Scheme</a:t>
            </a:r>
            <a:endParaRPr altLang="en-US" smtClean="0"/>
          </a:p>
        </p:txBody>
      </p:sp>
      <p:grpSp>
        <p:nvGrpSpPr>
          <p:cNvPr id="12290" name="Group 2"/>
          <p:cNvGrpSpPr/>
          <p:nvPr/>
        </p:nvGrpSpPr>
        <p:grpSpPr bwMode="auto">
          <a:xfrm>
            <a:off x="2568575" y="1989138"/>
            <a:ext cx="7051675" cy="3816350"/>
            <a:chOff x="3483" y="3360"/>
            <a:chExt cx="11106" cy="6010"/>
          </a:xfrm>
        </p:grpSpPr>
        <p:sp>
          <p:nvSpPr>
            <p:cNvPr id="6" name="Rounded Rectangle 5"/>
            <p:cNvSpPr/>
            <p:nvPr/>
          </p:nvSpPr>
          <p:spPr>
            <a:xfrm>
              <a:off x="9031" y="4380"/>
              <a:ext cx="3175" cy="2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r>
                <a:rPr lang="en-US" noProof="1"/>
                <a:t>Reduino</a:t>
              </a:r>
              <a:endParaRPr lang="en-US" noProof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86" y="4380"/>
              <a:ext cx="1700" cy="2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r>
                <a:rPr lang="en-US" noProof="1"/>
                <a:t>Moto</a:t>
              </a:r>
              <a:r>
                <a:rPr lang="ro-RO" altLang="en-US" noProof="1"/>
                <a:t>r</a:t>
              </a:r>
              <a:endParaRPr lang="en-US" noProof="1"/>
            </a:p>
            <a:p>
              <a:pPr algn="ctr" fontAlgn="auto"/>
              <a:r>
                <a:rPr lang="ro-RO" altLang="en-US" noProof="1"/>
                <a:t>Driver</a:t>
              </a:r>
              <a:endParaRPr lang="ro-RO" altLang="en-US" noProof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454" y="3360"/>
              <a:ext cx="1135" cy="4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anchor="ctr"/>
            <a:lstStyle/>
            <a:p>
              <a:pPr algn="ctr" fontAlgn="auto"/>
              <a:r>
                <a:rPr lang="en-US" noProof="1"/>
                <a:t>Senzor</a:t>
              </a:r>
              <a:r>
                <a:rPr lang="ro-RO" altLang="en-US" noProof="1"/>
                <a:t>s</a:t>
              </a:r>
              <a:endParaRPr lang="ro-RO" altLang="en-US" noProof="1"/>
            </a:p>
          </p:txBody>
        </p:sp>
        <p:sp>
          <p:nvSpPr>
            <p:cNvPr id="11" name="Oval 10"/>
            <p:cNvSpPr/>
            <p:nvPr/>
          </p:nvSpPr>
          <p:spPr>
            <a:xfrm>
              <a:off x="3483" y="3360"/>
              <a:ext cx="1870" cy="1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en-US">
                  <a:solidFill>
                    <a:srgbClr val="FFFFFF"/>
                  </a:solidFill>
                  <a:ea typeface="幼圆" charset="0"/>
                  <a:cs typeface="幼圆" charset="0"/>
                </a:rPr>
                <a:t>Motor</a:t>
              </a:r>
              <a:endParaRPr lang="en-US" altLang="en-US">
                <a:solidFill>
                  <a:srgbClr val="FFFFFF"/>
                </a:solidFill>
                <a:ea typeface="幼圆" charset="0"/>
                <a:cs typeface="幼圆" charset="0"/>
              </a:endParaRPr>
            </a:p>
            <a:p>
              <a:pPr algn="ctr"/>
              <a:r>
                <a:rPr lang="en-US" altLang="en-US">
                  <a:solidFill>
                    <a:srgbClr val="FFFFFF"/>
                  </a:solidFill>
                  <a:ea typeface="幼圆" charset="0"/>
                  <a:cs typeface="幼圆" charset="0"/>
                </a:rPr>
                <a:t>1</a:t>
              </a:r>
              <a:endParaRPr lang="en-US">
                <a:solidFill>
                  <a:srgbClr val="FFFFFF"/>
                </a:solidFill>
                <a:ea typeface="幼圆" charset="0"/>
                <a:cs typeface="幼圆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483" y="5967"/>
              <a:ext cx="1870" cy="14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r>
                <a:rPr lang="en-US" noProof="1"/>
                <a:t>Motor</a:t>
              </a:r>
              <a:endParaRPr lang="en-US" noProof="1"/>
            </a:p>
            <a:p>
              <a:pPr algn="ctr" fontAlgn="auto"/>
              <a:r>
                <a:rPr lang="en-US" noProof="1"/>
                <a:t>2</a:t>
              </a:r>
              <a:endParaRPr lang="en-US" noProof="1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83" y="8215"/>
              <a:ext cx="2833" cy="1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r>
                <a:rPr lang="ro-RO" altLang="en-US" noProof="1"/>
                <a:t>Battery</a:t>
              </a:r>
              <a:endParaRPr lang="ro-RO" altLang="en-US" noProof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431" y="8237"/>
              <a:ext cx="3400" cy="1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r>
                <a:rPr lang="en-US" noProof="1"/>
                <a:t>Step-Down</a:t>
              </a:r>
              <a:endParaRPr lang="en-US" noProof="1"/>
            </a:p>
          </p:txBody>
        </p:sp>
        <p:cxnSp>
          <p:nvCxnSpPr>
            <p:cNvPr id="19" name="Straight Connector 18"/>
            <p:cNvCxnSpPr>
              <a:stCxn id="11" idx="5"/>
              <a:endCxn id="7" idx="1"/>
            </p:cNvCxnSpPr>
            <p:nvPr/>
          </p:nvCxnSpPr>
          <p:spPr>
            <a:xfrm>
              <a:off x="5081" y="4617"/>
              <a:ext cx="1005" cy="7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3" idx="7"/>
              <a:endCxn id="7" idx="1"/>
            </p:cNvCxnSpPr>
            <p:nvPr/>
          </p:nvCxnSpPr>
          <p:spPr>
            <a:xfrm flipV="1">
              <a:off x="5081" y="5400"/>
              <a:ext cx="1005" cy="7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" idx="3"/>
              <a:endCxn id="6" idx="1"/>
            </p:cNvCxnSpPr>
            <p:nvPr/>
          </p:nvCxnSpPr>
          <p:spPr>
            <a:xfrm>
              <a:off x="7786" y="5400"/>
              <a:ext cx="12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" idx="3"/>
              <a:endCxn id="9" idx="1"/>
            </p:cNvCxnSpPr>
            <p:nvPr/>
          </p:nvCxnSpPr>
          <p:spPr>
            <a:xfrm>
              <a:off x="12206" y="5400"/>
              <a:ext cx="124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6891" y="8705"/>
              <a:ext cx="155" cy="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ea typeface="幼圆" charset="0"/>
                <a:cs typeface="幼圆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96" y="8720"/>
              <a:ext cx="155" cy="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>
                <a:solidFill>
                  <a:srgbClr val="FFFFFF"/>
                </a:solidFill>
                <a:ea typeface="幼圆" charset="0"/>
                <a:cs typeface="幼圆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6206" y="8782"/>
              <a:ext cx="765" cy="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6981" y="8280"/>
              <a:ext cx="450" cy="4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7" idx="1"/>
              <a:endCxn id="46" idx="6"/>
            </p:cNvCxnSpPr>
            <p:nvPr/>
          </p:nvCxnSpPr>
          <p:spPr>
            <a:xfrm flipH="1" flipV="1">
              <a:off x="7651" y="8797"/>
              <a:ext cx="1778" cy="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7" idx="2"/>
            </p:cNvCxnSpPr>
            <p:nvPr/>
          </p:nvCxnSpPr>
          <p:spPr>
            <a:xfrm rot="16200000" flipH="1">
              <a:off x="6563" y="6790"/>
              <a:ext cx="2345" cy="1605"/>
            </a:xfrm>
            <a:prstGeom prst="bentConnector3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17" idx="0"/>
              <a:endCxn id="6" idx="2"/>
            </p:cNvCxnSpPr>
            <p:nvPr/>
          </p:nvCxnSpPr>
          <p:spPr>
            <a:xfrm rot="16200000" flipV="1">
              <a:off x="9966" y="7072"/>
              <a:ext cx="1815" cy="510"/>
            </a:xfrm>
            <a:prstGeom prst="bentConnector3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/>
            <p:nvPr/>
          </p:nvCxnSpPr>
          <p:spPr>
            <a:xfrm flipV="1">
              <a:off x="11131" y="6875"/>
              <a:ext cx="2323" cy="452"/>
            </a:xfrm>
            <a:prstGeom prst="bentConnector3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10" name="TextBox 68"/>
            <p:cNvSpPr txBox="1">
              <a:spLocks noChangeArrowheads="1"/>
            </p:cNvSpPr>
            <p:nvPr/>
          </p:nvSpPr>
          <p:spPr bwMode="auto">
            <a:xfrm>
              <a:off x="11222" y="7585"/>
              <a:ext cx="1077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solidFill>
                    <a:schemeClr val="accent2"/>
                  </a:solidFill>
                </a:rPr>
                <a:t>5V</a:t>
              </a: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2311" name="TextBox 69"/>
            <p:cNvSpPr txBox="1">
              <a:spLocks noChangeArrowheads="1"/>
            </p:cNvSpPr>
            <p:nvPr/>
          </p:nvSpPr>
          <p:spPr bwMode="auto">
            <a:xfrm>
              <a:off x="7652" y="8122"/>
              <a:ext cx="107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solidFill>
                    <a:schemeClr val="accent2"/>
                  </a:solidFill>
                </a:rPr>
                <a:t>7,4V</a:t>
              </a:r>
              <a:endParaRPr lang="en-US" altLang="en-US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sym typeface="+mn-ea"/>
              </a:rPr>
              <a:t>Electrical Scheme</a:t>
            </a:r>
            <a:endParaRPr lang="en-US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5" y="1600200"/>
            <a:ext cx="8328155" cy="4577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Component</a:t>
            </a:r>
            <a:r>
              <a:rPr lang="ro-RO" altLang="en-US" smtClean="0"/>
              <a:t>s</a:t>
            </a:r>
            <a:endParaRPr lang="ro-RO" altLang="en-US" smtClean="0"/>
          </a:p>
        </p:txBody>
      </p:sp>
      <p:sp>
        <p:nvSpPr>
          <p:cNvPr id="14338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Reduino</a:t>
            </a:r>
            <a:r>
              <a:rPr lang="en-US" altLang="en-US" dirty="0" smtClean="0">
                <a:solidFill>
                  <a:srgbClr val="000000"/>
                </a:solidFill>
              </a:rPr>
              <a:t> Core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ro-RO" altLang="en-US" dirty="0" smtClean="0">
                <a:solidFill>
                  <a:srgbClr val="000000"/>
                </a:solidFill>
              </a:rPr>
              <a:t>S</a:t>
            </a:r>
            <a:r>
              <a:rPr lang="en-US" altLang="en-US" dirty="0" smtClean="0">
                <a:solidFill>
                  <a:srgbClr val="000000"/>
                </a:solidFill>
              </a:rPr>
              <a:t>tep-down MP1584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ro-RO" altLang="en-US" dirty="0" err="1" smtClean="0">
                <a:solidFill>
                  <a:srgbClr val="000000"/>
                </a:solidFill>
              </a:rPr>
              <a:t>M</a:t>
            </a:r>
            <a:r>
              <a:rPr lang="en-US" altLang="en-US" dirty="0" err="1" smtClean="0">
                <a:solidFill>
                  <a:srgbClr val="000000"/>
                </a:solidFill>
              </a:rPr>
              <a:t>oto</a:t>
            </a:r>
            <a:r>
              <a:rPr lang="ro-RO" altLang="en-US" dirty="0" err="1" smtClean="0">
                <a:solidFill>
                  <a:srgbClr val="000000"/>
                </a:solidFill>
              </a:rPr>
              <a:t>r </a:t>
            </a:r>
            <a:r>
              <a:rPr lang="en-US" altLang="en-US" dirty="0" smtClean="0">
                <a:solidFill>
                  <a:srgbClr val="000000"/>
                </a:solidFill>
                <a:sym typeface="+mn-ea"/>
              </a:rPr>
              <a:t>Driver </a:t>
            </a:r>
            <a:r>
              <a:rPr lang="en-US" altLang="en-US" dirty="0" smtClean="0">
                <a:solidFill>
                  <a:srgbClr val="000000"/>
                </a:solidFill>
              </a:rPr>
              <a:t>TB6612FNG Dual 1A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ro-RO" altLang="en-US" dirty="0" smtClean="0">
                <a:solidFill>
                  <a:srgbClr val="000000"/>
                </a:solidFill>
              </a:rPr>
              <a:t>D</a:t>
            </a:r>
            <a:r>
              <a:rPr lang="en-US" altLang="en-US" dirty="0" smtClean="0">
                <a:solidFill>
                  <a:srgbClr val="000000"/>
                </a:solidFill>
              </a:rPr>
              <a:t>igital </a:t>
            </a:r>
            <a:r>
              <a:rPr lang="ro-RO" altLang="en-US" dirty="0" smtClean="0">
                <a:solidFill>
                  <a:srgbClr val="000000"/>
                </a:solidFill>
              </a:rPr>
              <a:t>line sensors</a:t>
            </a:r>
            <a:r>
              <a:rPr lang="en-US" altLang="en-US" dirty="0" smtClean="0">
                <a:solidFill>
                  <a:srgbClr val="000000"/>
                </a:solidFill>
              </a:rPr>
              <a:t> QTR-8RC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ro-RO" altLang="pt-BR" dirty="0" smtClean="0">
                <a:solidFill>
                  <a:srgbClr val="000000"/>
                </a:solidFill>
                <a:sym typeface="+mn-ea"/>
              </a:rPr>
              <a:t>E</a:t>
            </a:r>
            <a:r>
              <a:rPr lang="pt-BR" altLang="en-US" dirty="0" smtClean="0">
                <a:solidFill>
                  <a:srgbClr val="000000"/>
                </a:solidFill>
                <a:sym typeface="+mn-ea"/>
              </a:rPr>
              <a:t>lectric </a:t>
            </a:r>
            <a:r>
              <a:rPr lang="pt-BR" altLang="en-US" dirty="0" smtClean="0">
                <a:solidFill>
                  <a:srgbClr val="000000"/>
                </a:solidFill>
              </a:rPr>
              <a:t>Motor </a:t>
            </a:r>
            <a:r>
              <a:rPr lang="ro-RO" altLang="pt-BR" dirty="0" smtClean="0">
                <a:solidFill>
                  <a:srgbClr val="000000"/>
                </a:solidFill>
              </a:rPr>
              <a:t>M</a:t>
            </a:r>
            <a:r>
              <a:rPr lang="pt-BR" altLang="en-US" dirty="0" smtClean="0">
                <a:solidFill>
                  <a:srgbClr val="000000"/>
                </a:solidFill>
              </a:rPr>
              <a:t>icro </a:t>
            </a:r>
            <a:r>
              <a:rPr lang="ro-RO" altLang="pt-BR" dirty="0" smtClean="0">
                <a:solidFill>
                  <a:srgbClr val="000000"/>
                </a:solidFill>
              </a:rPr>
              <a:t>M</a:t>
            </a:r>
            <a:r>
              <a:rPr lang="pt-BR" altLang="en-US" dirty="0" smtClean="0">
                <a:solidFill>
                  <a:srgbClr val="000000"/>
                </a:solidFill>
              </a:rPr>
              <a:t>etal 50:1 HP</a:t>
            </a:r>
            <a:endParaRPr lang="pt-BR" altLang="en-US" dirty="0" smtClean="0">
              <a:solidFill>
                <a:srgbClr val="000000"/>
              </a:solidFill>
            </a:endParaRPr>
          </a:p>
          <a:p>
            <a:r>
              <a:rPr lang="ro-RO" altLang="pt-BR" dirty="0" smtClean="0">
                <a:solidFill>
                  <a:srgbClr val="000000"/>
                </a:solidFill>
              </a:rPr>
              <a:t>2 </a:t>
            </a:r>
            <a:r>
              <a:rPr lang="pt-BR" altLang="en-US" dirty="0" smtClean="0">
                <a:solidFill>
                  <a:srgbClr val="000000"/>
                </a:solidFill>
              </a:rPr>
              <a:t>18650 </a:t>
            </a:r>
            <a:r>
              <a:rPr lang="ro-RO" altLang="pt-BR" dirty="0" smtClean="0">
                <a:solidFill>
                  <a:srgbClr val="000000"/>
                </a:solidFill>
              </a:rPr>
              <a:t>Battery cells</a:t>
            </a:r>
            <a:endParaRPr lang="pt-BR" altLang="en-US" dirty="0" smtClean="0">
              <a:solidFill>
                <a:srgbClr val="000000"/>
              </a:solidFill>
            </a:endParaRPr>
          </a:p>
          <a:p>
            <a:r>
              <a:rPr lang="ro-RO" altLang="pt-BR" dirty="0" smtClean="0">
                <a:solidFill>
                  <a:srgbClr val="000000"/>
                </a:solidFill>
              </a:rPr>
              <a:t>Ball Caster</a:t>
            </a:r>
            <a:endParaRPr lang="ro-RO" altLang="pt-BR" dirty="0" smtClean="0">
              <a:solidFill>
                <a:srgbClr val="000000"/>
              </a:solidFill>
            </a:endParaRPr>
          </a:p>
          <a:p>
            <a:r>
              <a:rPr lang="ro-RO" altLang="pt-BR" dirty="0" smtClean="0">
                <a:solidFill>
                  <a:srgbClr val="000000"/>
                </a:solidFill>
              </a:rPr>
              <a:t>Other components</a:t>
            </a:r>
            <a:r>
              <a:rPr lang="pt-BR" altLang="en-US" dirty="0" smtClean="0">
                <a:solidFill>
                  <a:srgbClr val="000000"/>
                </a:solidFill>
              </a:rPr>
              <a:t>: 1N4004 </a:t>
            </a:r>
            <a:r>
              <a:rPr lang="ro-RO" altLang="pt-BR" dirty="0" smtClean="0">
                <a:solidFill>
                  <a:srgbClr val="000000"/>
                </a:solidFill>
              </a:rPr>
              <a:t>diode</a:t>
            </a:r>
            <a:r>
              <a:rPr lang="pt-BR" altLang="en-US" dirty="0" smtClean="0">
                <a:solidFill>
                  <a:srgbClr val="000000"/>
                </a:solidFill>
              </a:rPr>
              <a:t>, LED</a:t>
            </a:r>
            <a:r>
              <a:rPr lang="ro-RO" altLang="pt-BR" dirty="0" smtClean="0">
                <a:solidFill>
                  <a:srgbClr val="000000"/>
                </a:solidFill>
              </a:rPr>
              <a:t>s</a:t>
            </a:r>
            <a:r>
              <a:rPr lang="pt-BR" altLang="en-US" dirty="0" smtClean="0">
                <a:solidFill>
                  <a:srgbClr val="000000"/>
                </a:solidFill>
              </a:rPr>
              <a:t>, 220</a:t>
            </a:r>
            <a:r>
              <a:rPr lang="el-GR" altLang="en-US" dirty="0" smtClean="0">
                <a:solidFill>
                  <a:srgbClr val="000000"/>
                </a:solidFill>
              </a:rPr>
              <a:t>Ω </a:t>
            </a:r>
            <a:r>
              <a:rPr lang="ro-RO" altLang="pt-BR" dirty="0" smtClean="0">
                <a:solidFill>
                  <a:srgbClr val="000000"/>
                </a:solidFill>
                <a:sym typeface="+mn-ea"/>
              </a:rPr>
              <a:t>r</a:t>
            </a:r>
            <a:r>
              <a:rPr lang="pt-BR" altLang="en-US" dirty="0" smtClean="0">
                <a:solidFill>
                  <a:srgbClr val="000000"/>
                </a:solidFill>
                <a:sym typeface="+mn-ea"/>
              </a:rPr>
              <a:t>e</a:t>
            </a:r>
            <a:r>
              <a:rPr lang="ro-RO" altLang="pt-BR" dirty="0" smtClean="0">
                <a:solidFill>
                  <a:srgbClr val="000000"/>
                </a:solidFill>
                <a:sym typeface="+mn-ea"/>
              </a:rPr>
              <a:t>sistors</a:t>
            </a:r>
            <a:r>
              <a:rPr lang="en-US" altLang="en-US" dirty="0" smtClean="0">
                <a:solidFill>
                  <a:srgbClr val="000000"/>
                </a:solidFill>
              </a:rPr>
              <a:t>, 100nF </a:t>
            </a:r>
            <a:r>
              <a:rPr lang="ro-RO" altLang="en-US" dirty="0" smtClean="0">
                <a:solidFill>
                  <a:srgbClr val="000000"/>
                </a:solidFill>
              </a:rPr>
              <a:t>capacitors</a:t>
            </a:r>
            <a:r>
              <a:rPr lang="en-US" altLang="en-US" dirty="0" smtClean="0">
                <a:solidFill>
                  <a:srgbClr val="000000"/>
                </a:solidFill>
              </a:rPr>
              <a:t>, </a:t>
            </a:r>
            <a:r>
              <a:rPr lang="ro-RO" altLang="en-US" dirty="0" smtClean="0">
                <a:solidFill>
                  <a:srgbClr val="000000"/>
                </a:solidFill>
              </a:rPr>
              <a:t>m</a:t>
            </a:r>
            <a:r>
              <a:rPr lang="en-US" altLang="en-US" dirty="0" smtClean="0">
                <a:solidFill>
                  <a:srgbClr val="000000"/>
                </a:solidFill>
              </a:rPr>
              <a:t>icro-</a:t>
            </a:r>
            <a:r>
              <a:rPr lang="ro-RO" altLang="en-US" dirty="0" smtClean="0">
                <a:solidFill>
                  <a:srgbClr val="000000"/>
                </a:solidFill>
              </a:rPr>
              <a:t>s</a:t>
            </a:r>
            <a:r>
              <a:rPr lang="en-US" altLang="en-US" dirty="0" smtClean="0">
                <a:solidFill>
                  <a:srgbClr val="000000"/>
                </a:solidFill>
              </a:rPr>
              <a:t>witch, </a:t>
            </a:r>
            <a:r>
              <a:rPr lang="ro-RO" altLang="en-US" dirty="0" smtClean="0">
                <a:solidFill>
                  <a:srgbClr val="000000"/>
                </a:solidFill>
              </a:rPr>
              <a:t>c</a:t>
            </a:r>
            <a:r>
              <a:rPr lang="en-US" altLang="en-US" dirty="0" err="1" smtClean="0">
                <a:solidFill>
                  <a:srgbClr val="000000"/>
                </a:solidFill>
              </a:rPr>
              <a:t>on</a:t>
            </a:r>
            <a:r>
              <a:rPr lang="ro-RO" altLang="en-US" dirty="0" err="1" smtClean="0">
                <a:solidFill>
                  <a:srgbClr val="000000"/>
                </a:solidFill>
              </a:rPr>
              <a:t>nectors</a:t>
            </a:r>
            <a:endParaRPr lang="pt-BR" altLang="en-US" dirty="0" smtClean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sym typeface="+mn-ea"/>
              </a:rPr>
              <a:t>PCB </a:t>
            </a:r>
            <a:r>
              <a:rPr lang="ro-RO" altLang="en-US">
                <a:solidFill>
                  <a:srgbClr val="000000"/>
                </a:solidFill>
                <a:sym typeface="+mn-ea"/>
              </a:rPr>
              <a:t>Building</a:t>
            </a:r>
            <a:endParaRPr lang="en-US" altLang="en-US" smtClean="0"/>
          </a:p>
        </p:txBody>
      </p:sp>
      <p:pic>
        <p:nvPicPr>
          <p:cNvPr id="15362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00213"/>
            <a:ext cx="6442075" cy="4267200"/>
          </a:xfrm>
        </p:spPr>
      </p:pic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028700"/>
            <a:ext cx="7785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6190" r="1164" b="3810"/>
          <a:stretch>
            <a:fillRect/>
          </a:stretch>
        </p:blipFill>
        <p:spPr bwMode="auto">
          <a:xfrm>
            <a:off x="766763" y="-6350"/>
            <a:ext cx="10599737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 noChangeArrowheads="1"/>
          </p:cNvSpPr>
          <p:nvPr>
            <p:ph type="title"/>
          </p:nvPr>
        </p:nvSpPr>
        <p:spPr>
          <a:xfrm>
            <a:off x="1487488" y="549275"/>
            <a:ext cx="5148262" cy="882650"/>
          </a:xfrm>
        </p:spPr>
        <p:txBody>
          <a:bodyPr/>
          <a:lstStyle/>
          <a:p>
            <a:r>
              <a:rPr lang="ro-RO" smtClean="0"/>
              <a:t>Chassis design</a:t>
            </a:r>
            <a:endParaRPr lang="ro-RO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Content Placeholder 3" descr="_DSC6565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5310" b="10303"/>
          <a:stretch>
            <a:fillRect/>
          </a:stretch>
        </p:blipFill>
        <p:spPr>
          <a:xfrm>
            <a:off x="-23813" y="0"/>
            <a:ext cx="12272963" cy="689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5" y="332740"/>
            <a:ext cx="6072505" cy="741680"/>
          </a:xfrm>
          <a:ln>
            <a:miter/>
          </a:ln>
        </p:spPr>
        <p:txBody>
          <a:bodyPr/>
          <a:lstStyle/>
          <a:p>
            <a:pPr fontAlgn="auto"/>
            <a:r>
              <a:rPr lang="ro-RO" altLang="en-US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3D Printing</a:t>
            </a:r>
            <a:endParaRPr lang="ro-RO" altLang="en-US" noProof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ch Computer 16x9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1323</Words>
  <Application>WPS Presentation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Candara</vt:lpstr>
      <vt:lpstr>幼圆</vt:lpstr>
      <vt:lpstr>Consolas</vt:lpstr>
      <vt:lpstr>Microsoft YaHei</vt:lpstr>
      <vt:lpstr/>
      <vt:lpstr>Arial Unicode MS</vt:lpstr>
      <vt:lpstr>AMGDT</vt:lpstr>
      <vt:lpstr>Tech Computer 16x9</vt:lpstr>
      <vt:lpstr>	Robot Line Follower</vt:lpstr>
      <vt:lpstr>Cuprins</vt:lpstr>
      <vt:lpstr>Descriere generală</vt:lpstr>
      <vt:lpstr>Schemă bloc</vt:lpstr>
      <vt:lpstr>Schemă electrică</vt:lpstr>
      <vt:lpstr>Componente</vt:lpstr>
      <vt:lpstr>Realizare PCB</vt:lpstr>
      <vt:lpstr>Proiectare șasiu</vt:lpstr>
      <vt:lpstr>Printare 3D</vt:lpstr>
      <vt:lpstr>Algoritm PID</vt:lpstr>
      <vt:lpstr>Secvență algoritm</vt:lpstr>
      <vt:lpstr>Utilitate și posibilități de dezvoltare</vt:lpstr>
      <vt:lpstr>PowerPoint 演示文稿</vt:lpstr>
      <vt:lpstr>Webografie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Line Follower</dc:title>
  <dc:creator>Alex</dc:creator>
  <cp:lastModifiedBy>alex_</cp:lastModifiedBy>
  <cp:revision>57</cp:revision>
  <dcterms:created xsi:type="dcterms:W3CDTF">2016-04-16T14:58:00Z</dcterms:created>
  <dcterms:modified xsi:type="dcterms:W3CDTF">2020-10-14T08:26:34Z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  <property fmtid="{D5CDD505-2E9C-101B-9397-08002B2CF9AE}" pid="3" name="KSOProductBuildVer">
    <vt:lpwstr>1033-11.2.0.9684</vt:lpwstr>
  </property>
</Properties>
</file>